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67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8" r:id="rId7"/>
    <p:sldId id="259" r:id="rId8"/>
    <p:sldId id="260" r:id="rId9"/>
    <p:sldId id="261" r:id="rId10"/>
    <p:sldId id="273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C34F0B-3329-4459-8435-812010CE1851}" type="datetime4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2025년 1월 20일</a:t>
            </a:fld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ZA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ZA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AC1A092-B106-4916-AA31-758C6EB48E2A}" type="datetime4">
              <a:rPr lang="ko-KR" altLang="en-US" smtClean="0"/>
              <a:pPr/>
              <a:t>2025년 1월 20일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ZA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  <a:endParaRPr lang="ko-KR" altLang="en-ZA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530193B-564F-4854-8A52-728F3FB19C85}" type="slidenum">
              <a:rPr lang="en-ZA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67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109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A51D67-0C14-4576-BCC5-A508196B7BB5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7" name="바닥글 개체 틀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감사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ZA" noProof="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ZA" noProof="0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  <a:endParaRPr lang="ko-KR" altLang="en-ZA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감사합니다</a:t>
            </a:r>
            <a:r>
              <a:rPr lang="en-US" altLang="ko-KR" noProof="0" dirty="0"/>
              <a:t>!</a:t>
            </a:r>
            <a:endParaRPr lang="ko-KR" altLang="en-ZA" noProof="0" dirty="0"/>
          </a:p>
        </p:txBody>
      </p:sp>
      <p:sp>
        <p:nvSpPr>
          <p:cNvPr id="7" name="텍스트 개체 틀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전체 이름</a:t>
            </a:r>
            <a:endParaRPr lang="ko-KR" altLang="en-ZA" noProof="0" dirty="0"/>
          </a:p>
        </p:txBody>
      </p:sp>
      <p:sp>
        <p:nvSpPr>
          <p:cNvPr id="8" name="텍스트 개체 틀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전화 번호</a:t>
            </a:r>
            <a:endParaRPr lang="ko-KR" altLang="en-ZA" noProof="0" dirty="0"/>
          </a:p>
        </p:txBody>
      </p:sp>
      <p:sp>
        <p:nvSpPr>
          <p:cNvPr id="9" name="텍스트 개체 틀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전자 메일 또는 소셜 미디어 핸들</a:t>
            </a:r>
            <a:endParaRPr lang="ko-KR" altLang="en-ZA" noProof="0" dirty="0"/>
          </a:p>
        </p:txBody>
      </p:sp>
      <p:sp>
        <p:nvSpPr>
          <p:cNvPr id="10" name="텍스트 개체 틀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회사 웹 사이트</a:t>
            </a:r>
            <a:endParaRPr lang="ko-KR" altLang="en-ZA" noProof="0" dirty="0"/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6" name="텍스트 개체 틀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1" name="텍스트 개체 틀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3" name="텍스트 개체 틀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5" name="텍스트 개체 틀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7" name="텍스트 개체 틀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43708" y="6601174"/>
            <a:ext cx="7045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880" y="6564836"/>
            <a:ext cx="1359689" cy="22435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6559289"/>
            <a:ext cx="1240752" cy="2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8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66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6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프레젠테이션 제목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분선 슬라이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6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구분선 슬라이드 제목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US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분선 슬라이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  <a:endParaRPr lang="ko-KR" altLang="en-ZA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600"/>
              </a:lnSpc>
              <a:defRPr sz="46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구분선 슬라이드 제목 편집</a:t>
            </a:r>
            <a:endParaRPr lang="ko-KR" altLang="en-ZA" noProof="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사진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  <a:endParaRPr lang="ko-KR" altLang="en-ZA" noProof="0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사진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  <a:endParaRPr lang="ko-KR" altLang="en-ZA" noProof="0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사진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  <a:endParaRPr lang="ko-KR" altLang="en-ZA" noProof="0" dirty="0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(F)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1" name="자유형(F)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3" name="자유형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4" name="자유형(F)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15" name="자유형(F)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o-KR" altLang="en-ZA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ko-KR" altLang="en-US" noProof="0" dirty="0"/>
              <a:t>부제목</a:t>
            </a:r>
            <a:endParaRPr lang="ko-KR" altLang="en-ZA" noProof="0" dirty="0"/>
          </a:p>
        </p:txBody>
      </p:sp>
      <p:sp>
        <p:nvSpPr>
          <p:cNvPr id="3" name="비교 왼쪽 개체 틀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12" name="비교 왼쪽 개체 틀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0" i="0"/>
            </a:lvl1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8" name="텍스트 개체 틀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ZA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큰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ko-KR" altLang="en-US" noProof="0" dirty="0"/>
              <a:t>사진 삽입 또는 끌어서 놓기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ko-KR" altLang="en-US" noProof="0" dirty="0"/>
              <a:t>캡션 입력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: 둥근 모서리 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ko-KR" altLang="en-US" noProof="0" dirty="0"/>
              <a:t>클릭하여 페이지 제목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바닥글 추가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fld id="{19B51A1E-902D-48AF-9020-955120F399B6}" type="slidenum">
              <a:rPr lang="en-ZA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66700" indent="-2667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2925" indent="-276225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09625" indent="-2667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76325" indent="-2667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43025" indent="-2667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" y="137829"/>
            <a:ext cx="149680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3" name="직사각형 2"/>
          <p:cNvSpPr/>
          <p:nvPr/>
        </p:nvSpPr>
        <p:spPr>
          <a:xfrm>
            <a:off x="251519" y="137829"/>
            <a:ext cx="438342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000" b="1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596450" y="626400"/>
            <a:ext cx="8955934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8400256" y="626400"/>
            <a:ext cx="3791744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43708" y="6601174"/>
            <a:ext cx="7045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880" y="6564836"/>
            <a:ext cx="1359689" cy="2243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2" y="6559289"/>
            <a:ext cx="1240752" cy="2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7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25114" y="1700808"/>
            <a:ext cx="8475342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>
              <a:defRPr/>
            </a:pPr>
            <a:r>
              <a:rPr lang="ko-KR" altLang="en-US" sz="6600" b="1" cap="all" dirty="0">
                <a:ln w="0"/>
                <a:solidFill>
                  <a:srgbClr val="0083CB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청년일자리도약장려금 </a:t>
            </a:r>
            <a:r>
              <a:rPr lang="ko-KR" altLang="en-US" sz="5400" b="1" cap="all" dirty="0">
                <a:ln w="0"/>
                <a:solidFill>
                  <a:srgbClr val="F79646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5400" b="1" cap="all" dirty="0">
                <a:ln w="0"/>
                <a:solidFill>
                  <a:srgbClr val="F79646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24</a:t>
            </a:r>
            <a:r>
              <a:rPr lang="ko-KR" altLang="en-US" sz="5400" b="1" cap="all" dirty="0" err="1">
                <a:ln w="0"/>
                <a:solidFill>
                  <a:srgbClr val="F79646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대민포털</a:t>
            </a:r>
            <a:endParaRPr lang="en-US" altLang="ko-KR" sz="6600" b="1" cap="all" dirty="0">
              <a:ln w="0"/>
              <a:solidFill>
                <a:srgbClr val="F79646"/>
              </a:solidFill>
              <a:effectLst>
                <a:reflection blurRad="12700" stA="50000" endPos="50000" dist="5000" dir="5400000" sy="-100000" rotWithShape="0"/>
              </a:effectLst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83" y="4993352"/>
            <a:ext cx="1926835" cy="739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5920" y="4181018"/>
            <a:ext cx="12601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2000" b="1" dirty="0">
                <a:solidFill>
                  <a:prstClr val="black"/>
                </a:solidFill>
                <a:latin typeface="한컴 고딕" pitchFamily="2" charset="-127"/>
                <a:ea typeface="한컴 고딕" pitchFamily="2" charset="-127"/>
              </a:rPr>
              <a:t>2025.01</a:t>
            </a:r>
            <a:endParaRPr lang="ko-KR" altLang="en-US" sz="20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53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14355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청년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해당여부에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예＂ 선택 필수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0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ko-KR" altLang="en-US" sz="950" b="0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단</a:t>
                      </a:r>
                      <a:r>
                        <a:rPr lang="en-US" altLang="ko-KR" sz="950" b="0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⑧의 경우만 ＂</a:t>
                      </a:r>
                      <a:r>
                        <a:rPr lang="ko-KR" altLang="en-US" sz="9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아니오＂선택</a:t>
                      </a:r>
                      <a:r>
                        <a:rPr lang="ko-KR" altLang="en-US" sz="9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가능</a:t>
                      </a:r>
                      <a:endParaRPr lang="en-US" altLang="ko-KR" sz="950" b="0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6067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(4)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E14B6BE-60CB-42C0-86F3-9F9E66150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146" y="976818"/>
            <a:ext cx="5105048" cy="505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4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3"/>
          <a:ext cx="2721520" cy="346684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32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1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명단제출</a:t>
                      </a:r>
                      <a:endParaRPr lang="en-US" altLang="ko-KR" sz="110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필수항목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(*)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 모두 작성된 경우 제출 가능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 err="1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채용자명단제출기간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내에만 가능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동일한 사업주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내 사업주 정보 기준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가 기 제출한 청년은 제출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채용일이 사업연도 이내인 경우만 제출 가능</a:t>
                      </a: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15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세 미만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39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세 초과인 경우 제출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채용예정인원을 초과한 경우 제출 불가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9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59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6067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(5)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680D411-3242-43E0-A13B-262073C8C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676" y="2711875"/>
            <a:ext cx="6259988" cy="143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8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6860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고용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24 </a:t>
                      </a:r>
                      <a:r>
                        <a:rPr lang="ko-KR" altLang="en-US" sz="1050" b="1" u="sng" dirty="0" err="1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대민포털</a:t>
                      </a:r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홈페이지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로그인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공동인증서로 로그인 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(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사업자등록번호 기준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대리인 도약장려금 업무수행 불가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3576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홈페이지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9414885-2B57-4F87-BF8F-6866BDB5D021}"/>
              </a:ext>
            </a:extLst>
          </p:cNvPr>
          <p:cNvSpPr/>
          <p:nvPr/>
        </p:nvSpPr>
        <p:spPr>
          <a:xfrm>
            <a:off x="3359696" y="5589240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en-US" altLang="ko-KR" b="1" u="sng" dirty="0">
                <a:solidFill>
                  <a:srgbClr val="3333FF"/>
                </a:solidFill>
                <a:latin typeface="한컴 고딕" pitchFamily="2" charset="-127"/>
                <a:ea typeface="한컴 고딕" pitchFamily="2" charset="-127"/>
              </a:rPr>
              <a:t>www.work24.go.kr</a:t>
            </a:r>
            <a:endParaRPr lang="ko-KR" altLang="en-US" b="1" u="sng" dirty="0">
              <a:solidFill>
                <a:srgbClr val="3333FF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D2B51157-1B1A-4A6B-8864-67B865BFF3DD}"/>
              </a:ext>
            </a:extLst>
          </p:cNvPr>
          <p:cNvGrpSpPr/>
          <p:nvPr/>
        </p:nvGrpSpPr>
        <p:grpSpPr>
          <a:xfrm>
            <a:off x="1633790" y="1464958"/>
            <a:ext cx="5945760" cy="3928084"/>
            <a:chOff x="447400" y="1780288"/>
            <a:chExt cx="5945760" cy="3928084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8FBF452-9188-4210-AFA3-DAA073237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400" y="1780288"/>
              <a:ext cx="5945760" cy="3928084"/>
            </a:xfrm>
            <a:prstGeom prst="rect">
              <a:avLst/>
            </a:prstGeom>
          </p:spPr>
        </p:pic>
        <p:sp>
          <p:nvSpPr>
            <p:cNvPr id="26" name="TextBox 24">
              <a:extLst>
                <a:ext uri="{FF2B5EF4-FFF2-40B4-BE49-F238E27FC236}">
                  <a16:creationId xmlns:a16="http://schemas.microsoft.com/office/drawing/2014/main" id="{B44DFB0C-6070-430E-BB3C-17B39A22C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4888" y="3335107"/>
              <a:ext cx="1800200" cy="2129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1" hangingPunct="1"/>
              <a:endParaRPr lang="ko-KR" altLang="en-US" b="1" dirty="0">
                <a:solidFill>
                  <a:prstClr val="black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AD249F7A-02BE-46CF-B071-567870D3CFF2}"/>
                </a:ext>
              </a:extLst>
            </p:cNvPr>
            <p:cNvSpPr/>
            <p:nvPr/>
          </p:nvSpPr>
          <p:spPr>
            <a:xfrm>
              <a:off x="3670205" y="332100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en-US" altLang="ko-KR" sz="1050" b="1" dirty="0">
                  <a:solidFill>
                    <a:prstClr val="white"/>
                  </a:solidFill>
                  <a:latin typeface="한컴 고딕" pitchFamily="2" charset="-127"/>
                  <a:ea typeface="한컴 고딕" pitchFamily="2" charset="-127"/>
                </a:rPr>
                <a:t>1</a:t>
              </a:r>
              <a:endParaRPr lang="ko-KR" altLang="en-US" sz="10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97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3660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접속 방법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(1)</a:t>
                      </a:r>
                      <a:endParaRPr lang="ko-KR" altLang="en-US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자주찾는</a:t>
                      </a:r>
                      <a:r>
                        <a:rPr lang="ko-KR" altLang="en-US" sz="1050" b="1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서비스</a:t>
                      </a: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우측 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청년도약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참여사업관리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버튼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482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청년일자리도약장려금 접속 방법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930E0A2-4AA5-41D8-B03A-F8A26B070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04" y="1223369"/>
            <a:ext cx="6136449" cy="4365103"/>
          </a:xfrm>
          <a:prstGeom prst="rect">
            <a:avLst/>
          </a:prstGeom>
        </p:spPr>
      </p:pic>
      <p:sp>
        <p:nvSpPr>
          <p:cNvPr id="26" name="TextBox 24">
            <a:extLst>
              <a:ext uri="{FF2B5EF4-FFF2-40B4-BE49-F238E27FC236}">
                <a16:creationId xmlns:a16="http://schemas.microsoft.com/office/drawing/2014/main" id="{B44DFB0C-6070-430E-BB3C-17B39A22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222" y="3429000"/>
            <a:ext cx="742875" cy="7920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D249F7A-02BE-46CF-B071-567870D3CFF2}"/>
              </a:ext>
            </a:extLst>
          </p:cNvPr>
          <p:cNvSpPr/>
          <p:nvPr/>
        </p:nvSpPr>
        <p:spPr>
          <a:xfrm>
            <a:off x="6452658" y="315435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774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5179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접속 방법</a:t>
                      </a:r>
                      <a:r>
                        <a:rPr lang="en-US" altLang="ko-KR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(2)</a:t>
                      </a:r>
                      <a:endParaRPr lang="ko-KR" altLang="en-US" sz="1050" b="1" u="sng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우측상단 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전체메뉴</a:t>
                      </a:r>
                      <a:r>
                        <a:rPr lang="en-US" altLang="ko-KR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클릭 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스크롤 다운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(down) </a:t>
                      </a:r>
                      <a:r>
                        <a:rPr lang="en-US" altLang="ko-KR" sz="100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‘</a:t>
                      </a:r>
                      <a:r>
                        <a:rPr lang="ko-KR" altLang="en-US" sz="100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</a:t>
                      </a:r>
                      <a:r>
                        <a:rPr lang="en-US" altLang="ko-KR" sz="100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’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 사업관리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4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선택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619572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482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청년일자리도약장려금 접속 방법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B44DFB0C-6070-430E-BB3C-17B39A22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222" y="3429000"/>
            <a:ext cx="742875" cy="7920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D249F7A-02BE-46CF-B071-567870D3CFF2}"/>
              </a:ext>
            </a:extLst>
          </p:cNvPr>
          <p:cNvSpPr/>
          <p:nvPr/>
        </p:nvSpPr>
        <p:spPr>
          <a:xfrm>
            <a:off x="6452658" y="315435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871D894-7DB3-48EE-8AE6-1D65A09F4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822" y="1052737"/>
            <a:ext cx="4897836" cy="261780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43C640C-A68B-4024-87CB-61429DDB8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2934" y="2656591"/>
            <a:ext cx="4978412" cy="3533899"/>
          </a:xfrm>
          <a:prstGeom prst="rect">
            <a:avLst/>
          </a:prstGeom>
        </p:spPr>
      </p:pic>
      <p:sp>
        <p:nvSpPr>
          <p:cNvPr id="24" name="TextBox 24">
            <a:extLst>
              <a:ext uri="{FF2B5EF4-FFF2-40B4-BE49-F238E27FC236}">
                <a16:creationId xmlns:a16="http://schemas.microsoft.com/office/drawing/2014/main" id="{34A7EABF-4A15-41F9-87D7-9EFF7166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976" y="1478298"/>
            <a:ext cx="564666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F3A487D2-7201-46CA-A3F2-3BFA7B447F45}"/>
              </a:ext>
            </a:extLst>
          </p:cNvPr>
          <p:cNvSpPr/>
          <p:nvPr/>
        </p:nvSpPr>
        <p:spPr>
          <a:xfrm>
            <a:off x="5582233" y="151755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EBCAF304-5683-434A-B823-A83DB290B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403" y="2708921"/>
            <a:ext cx="4628367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217D23AB-A095-4A11-83E0-ED6AAB8AAAD8}"/>
              </a:ext>
            </a:extLst>
          </p:cNvPr>
          <p:cNvSpPr/>
          <p:nvPr/>
        </p:nvSpPr>
        <p:spPr>
          <a:xfrm>
            <a:off x="2850537" y="2748179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BC7152AC-8448-4DFE-8CF5-EDF7051D0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234" y="4349550"/>
            <a:ext cx="564666" cy="18287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C482F4E0-3740-4B6C-B4C3-E6123F9FCDFC}"/>
              </a:ext>
            </a:extLst>
          </p:cNvPr>
          <p:cNvSpPr/>
          <p:nvPr/>
        </p:nvSpPr>
        <p:spPr>
          <a:xfrm>
            <a:off x="4517747" y="4349550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2" name="TextBox 24">
            <a:extLst>
              <a:ext uri="{FF2B5EF4-FFF2-40B4-BE49-F238E27FC236}">
                <a16:creationId xmlns:a16="http://schemas.microsoft.com/office/drawing/2014/main" id="{A810EEDB-F989-4EC0-8867-D3B6EA7DA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069" y="4561743"/>
            <a:ext cx="814883" cy="18287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D9409115-670C-468F-949B-E05D55424447}"/>
              </a:ext>
            </a:extLst>
          </p:cNvPr>
          <p:cNvSpPr/>
          <p:nvPr/>
        </p:nvSpPr>
        <p:spPr>
          <a:xfrm>
            <a:off x="4606492" y="4574884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4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961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2763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청년일자리도약장려금 업무화면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관리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신청 및 조회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변경 신청 및 조회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u="none" baseline="0" dirty="0" err="1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채용자명단제출서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관리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채용자명단제출서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신청 및 조회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지원금신청서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관리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지원금신청서 신청 및 조회</a:t>
                      </a:r>
                      <a:endParaRPr lang="en-US" altLang="ko-KR" sz="100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장기인센티브</a:t>
                      </a:r>
                      <a:r>
                        <a:rPr lang="en-US" altLang="ko-KR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(24</a:t>
                      </a:r>
                      <a:r>
                        <a:rPr lang="ko-KR" altLang="en-US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개원</a:t>
                      </a:r>
                      <a:r>
                        <a:rPr lang="en-US" altLang="ko-KR" sz="100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en-US" altLang="ko-KR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100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신청 및 조회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619572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4283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청년일자리도약장려금 업무화면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1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D4E7670-A6D8-4763-996C-4B5B1138D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88" y="1517556"/>
            <a:ext cx="6272116" cy="4143692"/>
          </a:xfrm>
          <a:prstGeom prst="rect">
            <a:avLst/>
          </a:prstGeom>
        </p:spPr>
      </p:pic>
      <p:sp>
        <p:nvSpPr>
          <p:cNvPr id="24" name="TextBox 24">
            <a:extLst>
              <a:ext uri="{FF2B5EF4-FFF2-40B4-BE49-F238E27FC236}">
                <a16:creationId xmlns:a16="http://schemas.microsoft.com/office/drawing/2014/main" id="{34A7EABF-4A15-41F9-87D7-9EFF7166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656" y="2301256"/>
            <a:ext cx="936104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F3A487D2-7201-46CA-A3F2-3BFA7B447F45}"/>
              </a:ext>
            </a:extLst>
          </p:cNvPr>
          <p:cNvSpPr/>
          <p:nvPr/>
        </p:nvSpPr>
        <p:spPr>
          <a:xfrm>
            <a:off x="3347830" y="26584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132B007B-372B-4CBB-9FB6-6230B784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627" y="2301256"/>
            <a:ext cx="936104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1FA419FA-754A-4EE2-AF59-C2EA90FF5723}"/>
              </a:ext>
            </a:extLst>
          </p:cNvPr>
          <p:cNvSpPr/>
          <p:nvPr/>
        </p:nvSpPr>
        <p:spPr>
          <a:xfrm>
            <a:off x="4325801" y="26584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6" name="TextBox 24">
            <a:extLst>
              <a:ext uri="{FF2B5EF4-FFF2-40B4-BE49-F238E27FC236}">
                <a16:creationId xmlns:a16="http://schemas.microsoft.com/office/drawing/2014/main" id="{02C6BFDC-BF73-4CD4-97AC-CF9196679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56" y="2301256"/>
            <a:ext cx="936104" cy="29451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EA1BBA67-6D02-4F70-A566-4846EF98DCB7}"/>
              </a:ext>
            </a:extLst>
          </p:cNvPr>
          <p:cNvSpPr/>
          <p:nvPr/>
        </p:nvSpPr>
        <p:spPr>
          <a:xfrm>
            <a:off x="5299630" y="265848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92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18179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신청서 작성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신규 채용자 등록 화면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사업연도 표기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사업연도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(2024, 2025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등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표기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7709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0" y="159024"/>
            <a:ext cx="4751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채용자명단 목록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BEB7D93-0E9F-4F70-BE9F-04BC3C99B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916" y="1372044"/>
            <a:ext cx="5863508" cy="4113913"/>
          </a:xfrm>
          <a:prstGeom prst="rect">
            <a:avLst/>
          </a:prstGeom>
        </p:spPr>
      </p:pic>
      <p:sp>
        <p:nvSpPr>
          <p:cNvPr id="17" name="타원 16">
            <a:extLst>
              <a:ext uri="{FF2B5EF4-FFF2-40B4-BE49-F238E27FC236}">
                <a16:creationId xmlns:a16="http://schemas.microsoft.com/office/drawing/2014/main" id="{8292DC33-154B-4B9F-A4E0-2FAC8A7029B6}"/>
              </a:ext>
            </a:extLst>
          </p:cNvPr>
          <p:cNvSpPr/>
          <p:nvPr/>
        </p:nvSpPr>
        <p:spPr>
          <a:xfrm>
            <a:off x="6449632" y="3829902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C50A8C7A-E764-41AC-B0EC-8DE122374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216" y="3808091"/>
            <a:ext cx="643998" cy="25599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C2AD773E-04F6-4A9B-8E06-9CC17E348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638" y="4325724"/>
            <a:ext cx="644971" cy="25599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43FAF517-F457-4A4D-8C61-2D2FAE004B8A}"/>
              </a:ext>
            </a:extLst>
          </p:cNvPr>
          <p:cNvSpPr/>
          <p:nvPr/>
        </p:nvSpPr>
        <p:spPr>
          <a:xfrm>
            <a:off x="1669877" y="4347535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361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/>
        </p:nvGraphicFramePr>
        <p:xfrm>
          <a:off x="8055000" y="892084"/>
          <a:ext cx="2721520" cy="18851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대표 사업장 현황 정보 제공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담당자 정보 제공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6067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F841B57-28B8-4782-B44D-69764F912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829" y="1692412"/>
            <a:ext cx="5877682" cy="347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5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4"/>
          <a:ext cx="2721520" cy="52013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2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34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채용자 명단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사업장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대표 사업장 및 관련 사업장 제공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선택한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사업자등록번호 및 사업장관리번호로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빈일자리 업종 사업장 체크</a:t>
                      </a:r>
                      <a:endParaRPr lang="en-US" altLang="ko-KR" sz="950" b="1" u="none" baseline="0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8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채용구분</a:t>
                      </a: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정규직 채용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기간제 채용 후 정규직 전환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정규직 전환일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초과 기간제 채용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채용종료일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9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 구분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(2025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추가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 : </a:t>
                      </a:r>
                      <a:r>
                        <a:rPr lang="ko-KR" altLang="en-US" sz="9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취업애로유형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기존 도약 방식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II 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빈일자리업종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기존 </a:t>
                      </a:r>
                      <a:r>
                        <a:rPr lang="ko-KR" altLang="en-US" sz="9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일채움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방식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II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는 빈일자리업종 사업장으로 등록된 경우만 선택 가능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 &lt;-&gt;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II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변경은 신청 후 운영기관도 가능</a:t>
                      </a:r>
                      <a:endParaRPr lang="en-US" altLang="ko-KR" sz="950" b="1" u="none" baseline="0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4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[</a:t>
                      </a:r>
                      <a:r>
                        <a:rPr lang="ko-KR" altLang="en-US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I] </a:t>
                      </a:r>
                      <a:r>
                        <a:rPr lang="ko-KR" altLang="en-US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취업애로 유형</a:t>
                      </a:r>
                      <a:endParaRPr lang="en-US" altLang="ko-KR" sz="1050" b="1" i="0" u="none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80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기업에서 해당하는 취업애로 유형을 선택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시스템에서 선택한 항목에 대한 확인은 제공하지 않음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97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5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[</a:t>
                      </a:r>
                      <a:r>
                        <a:rPr lang="ko-KR" altLang="en-US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유형</a:t>
                      </a:r>
                      <a:r>
                        <a:rPr lang="en-US" altLang="ko-KR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II] </a:t>
                      </a:r>
                      <a:r>
                        <a:rPr lang="ko-KR" altLang="en-US" sz="1050" b="1" i="0" u="none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빈일자리업종 유형</a:t>
                      </a:r>
                      <a:endParaRPr lang="en-US" altLang="ko-KR" sz="1050" b="1" i="0" u="none" dirty="0">
                        <a:solidFill>
                          <a:srgbClr val="3333FF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빈일자리업종 사업장으로 등록된 경우 자동으로 해당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업종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 조회 됨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조회 되는 경우에만 유형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II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선택 가능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6067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69AC8B0-CB09-4946-91AF-019F95144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010" y="1012412"/>
            <a:ext cx="5684646" cy="487255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1796054" y="1354991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2058032" y="1148412"/>
            <a:ext cx="5070412" cy="62552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1796054" y="2554161"/>
            <a:ext cx="227911" cy="2253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58032" y="2517206"/>
            <a:ext cx="5070412" cy="76777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1796054" y="4826733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4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8032" y="4601781"/>
            <a:ext cx="5070412" cy="76777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58032" y="5418386"/>
            <a:ext cx="5070412" cy="46657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1796054" y="4286344"/>
            <a:ext cx="225005" cy="23600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2058032" y="4268079"/>
            <a:ext cx="2190092" cy="27253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/>
            <a:endParaRPr lang="ko-KR" altLang="en-US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96640C1D-CC08-441C-AE11-66B5C37E7567}"/>
              </a:ext>
            </a:extLst>
          </p:cNvPr>
          <p:cNvSpPr/>
          <p:nvPr/>
        </p:nvSpPr>
        <p:spPr>
          <a:xfrm>
            <a:off x="1796054" y="5465427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05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5</a:t>
            </a:r>
            <a:endParaRPr lang="ko-KR" altLang="en-US" sz="10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373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339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8037488" y="890359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 latinLnBrk="1">
              <a:spcBef>
                <a:spcPts val="600"/>
              </a:spcBef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/>
          </p:nvPr>
        </p:nvGraphicFramePr>
        <p:xfrm>
          <a:off x="8055000" y="892083"/>
          <a:ext cx="2721520" cy="31309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45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193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첨부서류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비밀번호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명단제출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첨부서류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개인정보가 포함된 자료는 첨부할 수 없습니다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개인정보가 포함된 자료를 업로드해야 하는 경우 암호화 처리하면 업로드 가능합니다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단순 압축이 아닌 압축과 동시에 암호 지정 후 유선 암호 안내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29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248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2472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3697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4921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6145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7369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8593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9817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775521" y="159024"/>
            <a:ext cx="6067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tabLst>
                <a:tab pos="809625" algn="l"/>
              </a:tabLst>
            </a:pP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고용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24 </a:t>
            </a:r>
            <a:r>
              <a:rPr lang="ko-KR" altLang="en-US" sz="2400" b="1" dirty="0" err="1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대민포털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 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rgbClr val="4F81BD"/>
                </a:solidFill>
                <a:latin typeface="한컴 고딕" pitchFamily="2" charset="-127"/>
                <a:ea typeface="한컴 고딕" pitchFamily="2" charset="-127"/>
              </a:rPr>
              <a:t>(3)</a:t>
            </a:r>
            <a:endParaRPr lang="ko-KR" altLang="en-US" sz="2400" b="1" dirty="0">
              <a:solidFill>
                <a:srgbClr val="4F81BD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31781" y="1590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2400" b="1" dirty="0">
                <a:solidFill>
                  <a:prstClr val="white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prstClr val="white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BEA25CF-2560-46D1-BE09-BA96EB8B9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817" y="2093929"/>
            <a:ext cx="6204258" cy="251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0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216_TF16411253" id="{A9777A35-B9FB-495E-BDB1-28C28BDFA533}" vid="{132D27B6-BF05-48BF-BEC0-BA778CF834E5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CDC626-B3A4-4E2A-B903-2655BFCAF3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8A50AA-654B-45CA-B6AD-FDA9E9535EF9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6dc4bcd6-49db-4c07-9060-8acfc67cef9f"/>
    <ds:schemaRef ds:uri="fb0879af-3eba-417a-a55a-ffe6dcd6ca77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기하학적 프레젠테이션</Template>
  <TotalTime>0</TotalTime>
  <Words>583</Words>
  <Application>Microsoft Office PowerPoint</Application>
  <PresentationFormat>와이드스크린</PresentationFormat>
  <Paragraphs>171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나눔고딕</vt:lpstr>
      <vt:lpstr>맑은 고딕</vt:lpstr>
      <vt:lpstr>한컴 고딕</vt:lpstr>
      <vt:lpstr>Arial</vt:lpstr>
      <vt:lpstr>Calibri Light</vt:lpstr>
      <vt:lpstr>Times New Roman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2022-06-15T08:57:54Z</dcterms:created>
  <dcterms:modified xsi:type="dcterms:W3CDTF">2025-01-20T00:19:30Z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